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79" r:id="rId5"/>
    <p:sldId id="283" r:id="rId6"/>
    <p:sldId id="281" r:id="rId7"/>
    <p:sldId id="280" r:id="rId8"/>
  </p:sldIdLst>
  <p:sldSz cx="9144000" cy="6858000" type="screen4x3"/>
  <p:notesSz cx="6858000" cy="9144000"/>
  <p:defaultTextStyle>
    <a:defPPr>
      <a:defRPr lang="en-US"/>
    </a:defPPr>
    <a:lvl1pPr marL="0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2F"/>
    <a:srgbClr val="9C8D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48E73-9982-9B45-974F-12EEC2946B2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A60EE-E913-354F-9C2F-D1B35C4E6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08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DBD69-EAA8-48A1-8D39-9AD23EFE6279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727DC-5B7A-4116-8A9A-F9A182448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473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67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97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311150"/>
            <a:ext cx="2262188" cy="6632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9" y="311150"/>
            <a:ext cx="6637337" cy="6632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8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8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05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812925"/>
            <a:ext cx="4449762" cy="513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1" y="1812925"/>
            <a:ext cx="4449763" cy="513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63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2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77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17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51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3" indent="0">
              <a:buNone/>
              <a:defRPr sz="2400"/>
            </a:lvl3pPr>
            <a:lvl4pPr marL="1371440" indent="0">
              <a:buNone/>
              <a:defRPr sz="2000"/>
            </a:lvl4pPr>
            <a:lvl5pPr marL="1828586" indent="0">
              <a:buNone/>
              <a:defRPr sz="2000"/>
            </a:lvl5pPr>
            <a:lvl6pPr marL="2285733" indent="0">
              <a:buNone/>
              <a:defRPr sz="2000"/>
            </a:lvl6pPr>
            <a:lvl7pPr marL="2742879" indent="0">
              <a:buNone/>
              <a:defRPr sz="2000"/>
            </a:lvl7pPr>
            <a:lvl8pPr marL="3200026" indent="0">
              <a:buNone/>
              <a:defRPr sz="2000"/>
            </a:lvl8pPr>
            <a:lvl9pPr marL="365717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016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14CD3-B2C3-D44E-AB73-D4BF4A678D5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5AEED-60AD-1E4E-8ECF-2166D8F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14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0" indent="-342860" algn="l" defTabSz="45714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3" indent="-285717" algn="l" defTabSz="457146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7" indent="-228573" algn="l" defTabSz="45714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3" indent="-228573" algn="l" defTabSz="457146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9" indent="-228573" algn="l" defTabSz="457146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chenry@uakron.ed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rsoh.org/employer/reporting/determination/exemptions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strsoh.org/employer/reporting/new-hire/overview.html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mchenry@uakron.edu" TargetMode="External"/><Relationship Id="rId3" Type="http://schemas.openxmlformats.org/officeDocument/2006/relationships/hyperlink" Target="mailto:ASKPAYROLL@UAKRON.EDU" TargetMode="External"/><Relationship Id="rId7" Type="http://schemas.openxmlformats.org/officeDocument/2006/relationships/hyperlink" Target="mailto:kbreuler@uakron.ed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agrove@uakron.edu" TargetMode="External"/><Relationship Id="rId5" Type="http://schemas.openxmlformats.org/officeDocument/2006/relationships/hyperlink" Target="mailto:susan29@uakron.edu" TargetMode="External"/><Relationship Id="rId10" Type="http://schemas.openxmlformats.org/officeDocument/2006/relationships/hyperlink" Target="mailto:whites1@uakron.edu" TargetMode="External"/><Relationship Id="rId4" Type="http://schemas.openxmlformats.org/officeDocument/2006/relationships/hyperlink" Target="https://uazips.sharepoint.com/sites/payroll" TargetMode="External"/><Relationship Id="rId9" Type="http://schemas.openxmlformats.org/officeDocument/2006/relationships/hyperlink" Target="mailto:ccassidy@uakron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CM-1016-32800_GeneralPP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9799"/>
            <a:ext cx="8229600" cy="762001"/>
          </a:xfrm>
        </p:spPr>
        <p:txBody>
          <a:bodyPr anchor="b">
            <a:normAutofit/>
          </a:bodyPr>
          <a:lstStyle/>
          <a:p>
            <a:r>
              <a:rPr lang="en-US" sz="3200" dirty="0">
                <a:latin typeface="Georgia" panose="02040502050405020303" pitchFamily="18" charset="0"/>
              </a:rPr>
              <a:t>Payroll Forms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835" y="1860061"/>
            <a:ext cx="7650621" cy="2960514"/>
          </a:xfrm>
        </p:spPr>
        <p:txBody>
          <a:bodyPr anchor="b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dirty="0">
                <a:latin typeface="Georgia" panose="02040502050405020303" pitchFamily="18" charset="0"/>
              </a:rPr>
              <a:t>Complete the new hire process in Workday this will include the W-4/ State IT-4/ Direct deposit form </a:t>
            </a:r>
          </a:p>
          <a:p>
            <a:endParaRPr lang="en-US" sz="1900" dirty="0">
              <a:latin typeface="Georgia" panose="0204050205040502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dirty="0">
                <a:latin typeface="Georgia" panose="02040502050405020303" pitchFamily="18" charset="0"/>
              </a:rPr>
              <a:t>International students: e-mail Brenda McHenry at </a:t>
            </a:r>
            <a:r>
              <a:rPr lang="en-US" sz="1900" dirty="0">
                <a:latin typeface="Georgia" panose="02040502050405020303" pitchFamily="18" charset="0"/>
                <a:hlinkClick r:id="rId3"/>
              </a:rPr>
              <a:t>mchenry@uakron.edu</a:t>
            </a:r>
            <a:endParaRPr lang="en-US" sz="1900" dirty="0">
              <a:latin typeface="Georgia" panose="0204050205040502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900" dirty="0">
              <a:latin typeface="Georgia" panose="0204050205040502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dirty="0">
                <a:latin typeface="Georgia" panose="02040502050405020303" pitchFamily="18" charset="0"/>
              </a:rPr>
              <a:t>SSA- 1945 Need to be completed and returned to HR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9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960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CM-1016-32800_GeneralPP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9799"/>
            <a:ext cx="8229600" cy="762001"/>
          </a:xfrm>
        </p:spPr>
        <p:txBody>
          <a:bodyPr anchor="b">
            <a:normAutofit/>
          </a:bodyPr>
          <a:lstStyle/>
          <a:p>
            <a:r>
              <a:rPr lang="en-US" sz="3200" dirty="0">
                <a:latin typeface="Georgia" panose="02040502050405020303" pitchFamily="18" charset="0"/>
              </a:rPr>
              <a:t>State Retirement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835" y="1860061"/>
            <a:ext cx="8308428" cy="4058140"/>
          </a:xfrm>
        </p:spPr>
        <p:txBody>
          <a:bodyPr anchor="b">
            <a:noAutofit/>
          </a:bodyPr>
          <a:lstStyle/>
          <a:p>
            <a:endParaRPr lang="en-US" sz="800" dirty="0">
              <a:latin typeface="Georgia" panose="02040502050405020303" pitchFamily="18" charset="0"/>
            </a:endParaRPr>
          </a:p>
          <a:p>
            <a:pPr lvl="1"/>
            <a:endParaRPr lang="en-US" sz="1300" dirty="0">
              <a:latin typeface="Georgia" panose="020405020504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836261-8E66-442B-8EDA-EC6FD64D87C0}"/>
              </a:ext>
            </a:extLst>
          </p:cNvPr>
          <p:cNvSpPr txBox="1"/>
          <p:nvPr/>
        </p:nvSpPr>
        <p:spPr>
          <a:xfrm>
            <a:off x="630315" y="1860061"/>
            <a:ext cx="7821227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>
                <a:latin typeface="Georgia" panose="02040502050405020303" pitchFamily="18" charset="0"/>
              </a:rPr>
              <a:t>OPERS Exemption Form or Election Form for Students</a:t>
            </a:r>
          </a:p>
          <a:p>
            <a:pPr lvl="1"/>
            <a:r>
              <a:rPr lang="en-US" sz="1600" dirty="0">
                <a:latin typeface="Georgia" panose="02040502050405020303" pitchFamily="18" charset="0"/>
              </a:rPr>
              <a:t>(Hired on or after September 28, 2016)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b="0" i="0" u="none" strike="noStrike" baseline="0" dirty="0">
                <a:solidFill>
                  <a:srgbClr val="221E1F"/>
                </a:solidFill>
                <a:latin typeface="Georgia" panose="02040502050405020303" pitchFamily="18" charset="0"/>
              </a:rPr>
              <a:t>Students are eligible to be exempt from state retirement membership while regularly attending classes. Before you sign a student exemption, consider that the service credit you earn while in college counts toward your retirement if you become employed in the public sector during your career. </a:t>
            </a:r>
            <a:endParaRPr lang="en-US" sz="19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>
                <a:latin typeface="Georgia" panose="02040502050405020303" pitchFamily="18" charset="0"/>
              </a:rPr>
              <a:t>30 days from date of hire to submit an exemption form </a:t>
            </a:r>
          </a:p>
          <a:p>
            <a:r>
              <a:rPr lang="en-US" sz="1900" dirty="0">
                <a:latin typeface="Georgia" panose="02040502050405020303" pitchFamily="18" charset="0"/>
              </a:rPr>
              <a:t>	(August 26 start must submit by September 24)</a:t>
            </a:r>
          </a:p>
          <a:p>
            <a:r>
              <a:rPr lang="en-US" sz="1900" dirty="0">
                <a:latin typeface="Georgia" panose="02040502050405020303" pitchFamily="18" charset="0"/>
              </a:rPr>
              <a:t> - You will receive an email directly from OPERS. Please double check your spam folder. </a:t>
            </a:r>
          </a:p>
        </p:txBody>
      </p:sp>
    </p:spTree>
    <p:extLst>
      <p:ext uri="{BB962C8B-B14F-4D97-AF65-F5344CB8AC3E}">
        <p14:creationId xmlns:p14="http://schemas.microsoft.com/office/powerpoint/2010/main" val="729681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CM-1016-32800_GeneralPP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37" y="80718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835" y="984738"/>
            <a:ext cx="8308428" cy="4986216"/>
          </a:xfrm>
        </p:spPr>
        <p:txBody>
          <a:bodyPr anchor="b">
            <a:noAutofit/>
          </a:bodyPr>
          <a:lstStyle/>
          <a:p>
            <a:pPr lvl="0" algn="ctr" defTabSz="914400" eaLnBrk="0" fontAlgn="base" hangingPunct="0">
              <a:spcAft>
                <a:spcPct val="0"/>
              </a:spcAft>
              <a:buClr>
                <a:srgbClr val="333399"/>
              </a:buClr>
            </a:pPr>
            <a:r>
              <a:rPr lang="en-US" sz="3200" kern="0" dirty="0">
                <a:latin typeface="Georgia" panose="02040502050405020303" pitchFamily="18" charset="0"/>
                <a:cs typeface="Arial"/>
              </a:rPr>
              <a:t>Graduate Teaching Assistants</a:t>
            </a:r>
          </a:p>
          <a:p>
            <a:pPr marL="342900" lvl="0" indent="-342900" defTabSz="914400" eaLnBrk="0" fontAlgn="base" hangingPunct="0">
              <a:spcAft>
                <a:spcPct val="0"/>
              </a:spcAft>
              <a:buClr>
                <a:srgbClr val="333399"/>
              </a:buClr>
              <a:buFont typeface="Times" pitchFamily="-112" charset="0"/>
              <a:buChar char="•"/>
            </a:pPr>
            <a:r>
              <a:rPr lang="en-US" sz="1800" b="0" kern="0" dirty="0">
                <a:latin typeface="Garamond" pitchFamily="18" charset="0"/>
                <a:cs typeface="Arial"/>
              </a:rPr>
              <a:t>If you are an active member in State Teachers Retirement System of Ohio (STRS) and you are </a:t>
            </a:r>
            <a:r>
              <a:rPr lang="en-US" sz="1800" i="1" kern="0" dirty="0">
                <a:latin typeface="Garamond" pitchFamily="18" charset="0"/>
                <a:cs typeface="Arial"/>
              </a:rPr>
              <a:t>not</a:t>
            </a:r>
            <a:r>
              <a:rPr lang="en-US" sz="1800" b="0" kern="0" dirty="0">
                <a:latin typeface="Garamond" pitchFamily="18" charset="0"/>
                <a:cs typeface="Arial"/>
              </a:rPr>
              <a:t> </a:t>
            </a:r>
            <a:r>
              <a:rPr lang="en-US" sz="1800" kern="0" dirty="0">
                <a:latin typeface="Garamond" pitchFamily="18" charset="0"/>
                <a:cs typeface="Arial"/>
              </a:rPr>
              <a:t>on a leave of absence </a:t>
            </a:r>
            <a:r>
              <a:rPr lang="en-US" sz="1800" b="0" kern="0" dirty="0">
                <a:latin typeface="Garamond" pitchFamily="18" charset="0"/>
                <a:cs typeface="Arial"/>
              </a:rPr>
              <a:t>from a teaching position covered by STRS Ohio, you may apply for exemption from contributions to STRS Ohio. </a:t>
            </a:r>
          </a:p>
          <a:p>
            <a:pPr marL="342900" lvl="0" indent="-342900" defTabSz="914400" eaLnBrk="0" fontAlgn="base" hangingPunct="0">
              <a:spcAft>
                <a:spcPct val="0"/>
              </a:spcAft>
              <a:buClr>
                <a:srgbClr val="333399"/>
              </a:buClr>
            </a:pPr>
            <a:r>
              <a:rPr lang="en-US" sz="1800" b="0" kern="0" dirty="0">
                <a:latin typeface="Garamond" pitchFamily="18" charset="0"/>
                <a:cs typeface="Arial"/>
              </a:rPr>
              <a:t>	Please consult the STRS Ohio website at </a:t>
            </a:r>
            <a:r>
              <a:rPr lang="en-US" sz="1800" kern="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https://www.strsoh.org/employer/reporting/determination/exemptions.html</a:t>
            </a:r>
            <a:endParaRPr lang="en-US" sz="18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defTabSz="914400" eaLnBrk="0" fontAlgn="base" hangingPunct="0">
              <a:spcAft>
                <a:spcPct val="0"/>
              </a:spcAft>
              <a:buClr>
                <a:srgbClr val="333399"/>
              </a:buClr>
            </a:pPr>
            <a:r>
              <a:rPr lang="en-US" sz="1800" b="0" kern="0" dirty="0">
                <a:latin typeface="Garamond" pitchFamily="18" charset="0"/>
                <a:cs typeface="Arial"/>
              </a:rPr>
              <a:t>	for more information and an </a:t>
            </a:r>
            <a:r>
              <a:rPr lang="en-US" sz="1800" kern="0" dirty="0">
                <a:latin typeface="Garamond" pitchFamily="18" charset="0"/>
                <a:cs typeface="Arial"/>
              </a:rPr>
              <a:t>“Exemption from Contributions for Student Employees” </a:t>
            </a:r>
            <a:r>
              <a:rPr lang="en-US" sz="1800" b="0" kern="0" dirty="0">
                <a:latin typeface="Garamond" pitchFamily="18" charset="0"/>
                <a:cs typeface="Arial"/>
              </a:rPr>
              <a:t>application form. </a:t>
            </a:r>
          </a:p>
          <a:p>
            <a:pPr marL="342900" lvl="0" indent="-342900" defTabSz="914400" eaLnBrk="0" fontAlgn="base" hangingPunct="0">
              <a:spcAft>
                <a:spcPct val="0"/>
              </a:spcAft>
              <a:buClr>
                <a:srgbClr val="333399"/>
              </a:buClr>
            </a:pPr>
            <a:endParaRPr lang="en-US" sz="1800" b="0" kern="0" dirty="0">
              <a:latin typeface="Garamond" pitchFamily="18" charset="0"/>
              <a:cs typeface="Arial"/>
            </a:endParaRPr>
          </a:p>
          <a:p>
            <a:pPr marL="342900" lvl="0" indent="-342900" defTabSz="914400" eaLnBrk="0" fontAlgn="base" hangingPunct="0">
              <a:spcAft>
                <a:spcPct val="0"/>
              </a:spcAft>
              <a:buClr>
                <a:srgbClr val="333399"/>
              </a:buClr>
              <a:buFont typeface="Times" pitchFamily="-112" charset="0"/>
              <a:buChar char="•"/>
            </a:pPr>
            <a:r>
              <a:rPr lang="en-US" sz="1800" b="0" kern="0" dirty="0">
                <a:latin typeface="Garamond" pitchFamily="18" charset="0"/>
                <a:cs typeface="Arial"/>
              </a:rPr>
              <a:t>If you are an active member in State Teachers Retirement System of Ohio (STRS) and </a:t>
            </a:r>
            <a:r>
              <a:rPr lang="en-US" sz="1800" kern="0" dirty="0">
                <a:latin typeface="Garamond" pitchFamily="18" charset="0"/>
                <a:cs typeface="Arial"/>
              </a:rPr>
              <a:t>on a leave of absence </a:t>
            </a:r>
            <a:r>
              <a:rPr lang="en-US" sz="1800" b="0" kern="0" dirty="0">
                <a:latin typeface="Garamond" pitchFamily="18" charset="0"/>
                <a:cs typeface="Arial"/>
              </a:rPr>
              <a:t>from a teaching position covered by STRS Ohio, or wish to contribute to STRS Ohio, you must complete a </a:t>
            </a:r>
            <a:r>
              <a:rPr lang="en-US" sz="1800" kern="0" dirty="0">
                <a:latin typeface="Garamond" pitchFamily="18" charset="0"/>
                <a:cs typeface="Arial"/>
              </a:rPr>
              <a:t>“Member Information” </a:t>
            </a:r>
            <a:r>
              <a:rPr lang="en-US" sz="1800" b="0" kern="0" dirty="0">
                <a:latin typeface="Garamond" pitchFamily="18" charset="0"/>
                <a:cs typeface="Arial"/>
              </a:rPr>
              <a:t>form.  </a:t>
            </a:r>
          </a:p>
          <a:p>
            <a:pPr marL="342900" lvl="0" indent="-342900" defTabSz="914400" eaLnBrk="0" fontAlgn="base" hangingPunct="0">
              <a:spcAft>
                <a:spcPct val="0"/>
              </a:spcAft>
              <a:buClr>
                <a:srgbClr val="333399"/>
              </a:buClr>
            </a:pPr>
            <a:r>
              <a:rPr lang="en-US" sz="1800" b="0" kern="0" dirty="0">
                <a:latin typeface="Garamond" pitchFamily="18" charset="0"/>
                <a:cs typeface="Arial"/>
              </a:rPr>
              <a:t>	The form is available on the STRS Ohio website at </a:t>
            </a:r>
            <a:r>
              <a:rPr lang="en-US" sz="2000" dirty="0">
                <a:hlinkClick r:id="rId4"/>
              </a:rPr>
              <a:t>https://www.strsoh.org/employer/reporting/new-hire/overview.html</a:t>
            </a:r>
            <a:r>
              <a:rPr lang="en-US" sz="2000" dirty="0"/>
              <a:t>.</a:t>
            </a:r>
            <a:endParaRPr lang="en-US" sz="19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668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CM-1016-32800_GeneralPP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5251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1" y="1509750"/>
            <a:ext cx="810964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Georgia" panose="02040502050405020303" pitchFamily="18" charset="0"/>
              </a:rPr>
              <a:t>Payroll office is located at: </a:t>
            </a:r>
          </a:p>
          <a:p>
            <a:pPr algn="ctr"/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Administrative Services Building (ASB)  Room 102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185 East Mill Street, Akron, Ohio 44325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HOURS: 7:30am – 4:00pm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ASKPAYROLL@UAKRON.EDU</a:t>
            </a:r>
            <a:endParaRPr lang="en-US" sz="20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ctr"/>
            <a:endParaRPr lang="en-US" sz="1200" dirty="0">
              <a:latin typeface="Georgia" panose="02040502050405020303" pitchFamily="18" charset="0"/>
            </a:endParaRPr>
          </a:p>
          <a:p>
            <a:pPr algn="ctr"/>
            <a:endParaRPr lang="en-US" sz="1200" dirty="0">
              <a:latin typeface="Georgia" panose="02040502050405020303" pitchFamily="18" charset="0"/>
            </a:endParaRPr>
          </a:p>
          <a:p>
            <a:pPr algn="ctr"/>
            <a:endParaRPr lang="en-US" sz="1200" dirty="0">
              <a:latin typeface="Georgia" panose="02040502050405020303" pitchFamily="18" charset="0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1374916" y="842812"/>
            <a:ext cx="6514122" cy="839684"/>
          </a:xfrm>
        </p:spPr>
        <p:txBody>
          <a:bodyPr anchor="b">
            <a:noAutofit/>
          </a:bodyPr>
          <a:lstStyle/>
          <a:p>
            <a:pPr algn="ctr"/>
            <a:endParaRPr lang="en-US" sz="1500" dirty="0">
              <a:latin typeface="Georgia" panose="02040502050405020303" pitchFamily="18" charset="0"/>
            </a:endParaRPr>
          </a:p>
          <a:p>
            <a:pPr algn="ctr"/>
            <a:endParaRPr lang="en-US" sz="1500" dirty="0">
              <a:latin typeface="Georgia" panose="02040502050405020303" pitchFamily="18" charset="0"/>
            </a:endParaRPr>
          </a:p>
          <a:p>
            <a:pPr algn="ctr"/>
            <a:endParaRPr lang="en-US" sz="1500" dirty="0">
              <a:latin typeface="Georgia" panose="02040502050405020303" pitchFamily="18" charset="0"/>
            </a:endParaRPr>
          </a:p>
          <a:p>
            <a:pPr algn="ctr"/>
            <a:r>
              <a:rPr lang="en-US" sz="1500" dirty="0">
                <a:latin typeface="Georgia" panose="02040502050405020303" pitchFamily="18" charset="0"/>
              </a:rPr>
              <a:t>Biweekly payroll schedule</a:t>
            </a:r>
          </a:p>
          <a:p>
            <a:pPr algn="ctr"/>
            <a:r>
              <a:rPr lang="en-US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https://uazips.sharepoint.com/sites/payroll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1500" dirty="0">
              <a:latin typeface="Georgia" panose="02040502050405020303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14C69C3-E69D-B8D1-AA18-108E8B491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594768"/>
              </p:ext>
            </p:extLst>
          </p:nvPr>
        </p:nvGraphicFramePr>
        <p:xfrm>
          <a:off x="1908048" y="3044136"/>
          <a:ext cx="4703065" cy="14997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7448">
                  <a:extLst>
                    <a:ext uri="{9D8B030D-6E8A-4147-A177-3AD203B41FA5}">
                      <a16:colId xmlns:a16="http://schemas.microsoft.com/office/drawing/2014/main" val="2430774759"/>
                    </a:ext>
                  </a:extLst>
                </a:gridCol>
                <a:gridCol w="1462079">
                  <a:extLst>
                    <a:ext uri="{9D8B030D-6E8A-4147-A177-3AD203B41FA5}">
                      <a16:colId xmlns:a16="http://schemas.microsoft.com/office/drawing/2014/main" val="1451694857"/>
                    </a:ext>
                  </a:extLst>
                </a:gridCol>
                <a:gridCol w="1651672">
                  <a:extLst>
                    <a:ext uri="{9D8B030D-6E8A-4147-A177-3AD203B41FA5}">
                      <a16:colId xmlns:a16="http://schemas.microsoft.com/office/drawing/2014/main" val="4030739743"/>
                    </a:ext>
                  </a:extLst>
                </a:gridCol>
                <a:gridCol w="671866">
                  <a:extLst>
                    <a:ext uri="{9D8B030D-6E8A-4147-A177-3AD203B41FA5}">
                      <a16:colId xmlns:a16="http://schemas.microsoft.com/office/drawing/2014/main" val="1603048242"/>
                    </a:ext>
                  </a:extLst>
                </a:gridCol>
              </a:tblGrid>
              <a:tr h="4728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  <a:highlight>
                            <a:srgbClr val="A6C9EC"/>
                          </a:highlight>
                        </a:rPr>
                        <a:t>Last Name</a:t>
                      </a:r>
                      <a:endParaRPr lang="en-US" sz="1100" kern="100" dirty="0">
                        <a:effectLst/>
                        <a:highlight>
                          <a:srgbClr val="A6C9EC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  <a:highlight>
                            <a:srgbClr val="A6C9EC"/>
                          </a:highlight>
                        </a:rPr>
                        <a:t>Specialist </a:t>
                      </a:r>
                      <a:endParaRPr lang="en-US" sz="1100" kern="100" dirty="0">
                        <a:effectLst/>
                        <a:highlight>
                          <a:srgbClr val="A6C9EC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  <a:highlight>
                            <a:srgbClr val="A6C9EC"/>
                          </a:highlight>
                        </a:rPr>
                        <a:t>Email</a:t>
                      </a:r>
                      <a:endParaRPr lang="en-US" sz="1100" kern="100">
                        <a:effectLst/>
                        <a:highlight>
                          <a:srgbClr val="A6C9EC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  <a:highlight>
                            <a:srgbClr val="A6C9EC"/>
                          </a:highlight>
                        </a:rPr>
                        <a:t>Ext. </a:t>
                      </a:r>
                      <a:endParaRPr lang="en-US" sz="1100" kern="100">
                        <a:effectLst/>
                        <a:highlight>
                          <a:srgbClr val="A6C9EC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03479046"/>
                  </a:ext>
                </a:extLst>
              </a:tr>
              <a:tr h="2567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A-G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Sue Allshouse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kern="0">
                          <a:effectLst/>
                          <a:hlinkClick r:id="rId5"/>
                        </a:rPr>
                        <a:t>susan29@uakron.edu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6759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76369776"/>
                  </a:ext>
                </a:extLst>
              </a:tr>
              <a:tr h="2567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H-O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Ashley Grove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kern="0" dirty="0">
                          <a:effectLst/>
                          <a:hlinkClick r:id="rId6"/>
                        </a:rPr>
                        <a:t>agrove@uakron.edu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4195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65152645"/>
                  </a:ext>
                </a:extLst>
              </a:tr>
              <a:tr h="2567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P-Z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Kyle Breuler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kern="0" dirty="0">
                          <a:effectLst/>
                          <a:hlinkClick r:id="rId7"/>
                        </a:rPr>
                        <a:t>kbreuler@uakron.edu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4617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81624356"/>
                  </a:ext>
                </a:extLst>
              </a:tr>
              <a:tr h="2567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International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Brenda McHenry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mchenry@uakron.edu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2312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126312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D7E9F779-6B8A-AE2C-D899-5A90EAA8E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222629E-0DA3-06F3-3600-3F4249943B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719780"/>
              </p:ext>
            </p:extLst>
          </p:nvPr>
        </p:nvGraphicFramePr>
        <p:xfrm>
          <a:off x="1908048" y="4715090"/>
          <a:ext cx="4703065" cy="11623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7216">
                  <a:extLst>
                    <a:ext uri="{9D8B030D-6E8A-4147-A177-3AD203B41FA5}">
                      <a16:colId xmlns:a16="http://schemas.microsoft.com/office/drawing/2014/main" val="3464191638"/>
                    </a:ext>
                  </a:extLst>
                </a:gridCol>
                <a:gridCol w="1423471">
                  <a:extLst>
                    <a:ext uri="{9D8B030D-6E8A-4147-A177-3AD203B41FA5}">
                      <a16:colId xmlns:a16="http://schemas.microsoft.com/office/drawing/2014/main" val="3098194839"/>
                    </a:ext>
                  </a:extLst>
                </a:gridCol>
                <a:gridCol w="1429457">
                  <a:extLst>
                    <a:ext uri="{9D8B030D-6E8A-4147-A177-3AD203B41FA5}">
                      <a16:colId xmlns:a16="http://schemas.microsoft.com/office/drawing/2014/main" val="4227002236"/>
                    </a:ext>
                  </a:extLst>
                </a:gridCol>
                <a:gridCol w="502921">
                  <a:extLst>
                    <a:ext uri="{9D8B030D-6E8A-4147-A177-3AD203B41FA5}">
                      <a16:colId xmlns:a16="http://schemas.microsoft.com/office/drawing/2014/main" val="1050266097"/>
                    </a:ext>
                  </a:extLst>
                </a:gridCol>
              </a:tblGrid>
              <a:tr h="1732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  <a:highlight>
                            <a:srgbClr val="A6C9EC"/>
                          </a:highlight>
                        </a:rPr>
                        <a:t>Position</a:t>
                      </a:r>
                      <a:endParaRPr lang="en-US" sz="1100" kern="100">
                        <a:effectLst/>
                        <a:highlight>
                          <a:srgbClr val="A6C9EC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  <a:highlight>
                            <a:srgbClr val="A6C9EC"/>
                          </a:highlight>
                        </a:rPr>
                        <a:t>Name</a:t>
                      </a:r>
                      <a:endParaRPr lang="en-US" sz="1100" kern="100">
                        <a:effectLst/>
                        <a:highlight>
                          <a:srgbClr val="A6C9EC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  <a:highlight>
                            <a:srgbClr val="A6C9EC"/>
                          </a:highlight>
                        </a:rPr>
                        <a:t>Email </a:t>
                      </a:r>
                      <a:endParaRPr lang="en-US" sz="1100" kern="100">
                        <a:effectLst/>
                        <a:highlight>
                          <a:srgbClr val="A6C9EC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  <a:highlight>
                            <a:srgbClr val="A6C9EC"/>
                          </a:highlight>
                        </a:rPr>
                        <a:t>Ext. </a:t>
                      </a:r>
                      <a:endParaRPr lang="en-US" sz="1100" kern="100">
                        <a:effectLst/>
                        <a:highlight>
                          <a:srgbClr val="A6C9EC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97336416"/>
                  </a:ext>
                </a:extLst>
              </a:tr>
              <a:tr h="3191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Payroll Manager 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Christine Cassidy 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kern="0" dirty="0">
                          <a:effectLst/>
                          <a:hlinkClick r:id="rId9"/>
                        </a:rPr>
                        <a:t>ccassidy@uakron.edu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6553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45027723"/>
                  </a:ext>
                </a:extLst>
              </a:tr>
              <a:tr h="3191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Asst. Payroll Manager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Sandra White 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kern="0">
                          <a:effectLst/>
                          <a:hlinkClick r:id="rId10"/>
                        </a:rPr>
                        <a:t>whites1@uakron.edu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6569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08637585"/>
                  </a:ext>
                </a:extLst>
              </a:tr>
              <a:tr h="3191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Payroll Analyst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Kyle Breuler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kern="0" dirty="0">
                          <a:effectLst/>
                          <a:hlinkClick r:id="rId7"/>
                        </a:rPr>
                        <a:t>kbreuler@uakron.edu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4617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78154846"/>
                  </a:ext>
                </a:extLst>
              </a:tr>
            </a:tbl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22EC62F-C24B-B107-5843-D88BDB909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884932"/>
            <a:ext cx="1013077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48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42DF390522741AA258626E5F3EA09" ma:contentTypeVersion="14" ma:contentTypeDescription="Create a new document." ma:contentTypeScope="" ma:versionID="f05200ba2337d0e42e9f3cfcad249e3d">
  <xsd:schema xmlns:xsd="http://www.w3.org/2001/XMLSchema" xmlns:xs="http://www.w3.org/2001/XMLSchema" xmlns:p="http://schemas.microsoft.com/office/2006/metadata/properties" xmlns:ns2="00825a0f-be10-45c5-87c8-824b7126d198" xmlns:ns3="af5a5bee-080f-400d-82fb-f45b49e826b0" targetNamespace="http://schemas.microsoft.com/office/2006/metadata/properties" ma:root="true" ma:fieldsID="50f4354e80dc6f94cb31228122768947" ns2:_="" ns3:_="">
    <xsd:import namespace="00825a0f-be10-45c5-87c8-824b7126d198"/>
    <xsd:import namespace="af5a5bee-080f-400d-82fb-f45b49e826b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825a0f-be10-45c5-87c8-824b7126d19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d6c5dad2-5c7c-41c3-bc07-8668929cf29f}" ma:internalName="TaxCatchAll" ma:showField="CatchAllData" ma:web="00825a0f-be10-45c5-87c8-824b7126d1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5a5bee-080f-400d-82fb-f45b49e82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9ed93d0-1c55-4ba2-8313-8535d6655d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0825a0f-be10-45c5-87c8-824b7126d198" xsi:nil="true"/>
    <lcf76f155ced4ddcb4097134ff3c332f xmlns="af5a5bee-080f-400d-82fb-f45b49e82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B81298-2E22-4443-BDE5-946C5D38DB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FEE522-529C-47FF-882B-16F9CFED29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825a0f-be10-45c5-87c8-824b7126d198"/>
    <ds:schemaRef ds:uri="af5a5bee-080f-400d-82fb-f45b49e826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21D2ED-CA0D-4FD0-BADE-645D74C12B8B}">
  <ds:schemaRefs>
    <ds:schemaRef ds:uri="http://schemas.microsoft.com/office/2006/metadata/properties"/>
    <ds:schemaRef ds:uri="http://schemas.microsoft.com/office/infopath/2007/PartnerControls"/>
    <ds:schemaRef ds:uri="00825a0f-be10-45c5-87c8-824b7126d198"/>
    <ds:schemaRef ds:uri="af5a5bee-080f-400d-82fb-f45b49e826b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6113</TotalTime>
  <Words>445</Words>
  <Application>Microsoft Office PowerPoint</Application>
  <PresentationFormat>On-screen Show (4:3)</PresentationFormat>
  <Paragraphs>68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Garamond</vt:lpstr>
      <vt:lpstr>Georgia</vt:lpstr>
      <vt:lpstr>Times</vt:lpstr>
      <vt:lpstr>Office Theme</vt:lpstr>
      <vt:lpstr>Payroll Forms</vt:lpstr>
      <vt:lpstr>State Retirement</vt:lpstr>
      <vt:lpstr>PowerPoint Presentation</vt:lpstr>
      <vt:lpstr>PowerPoint Presentation</vt:lpstr>
    </vt:vector>
  </TitlesOfParts>
  <Company>University of Akron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Standard User</dc:creator>
  <cp:lastModifiedBy>Heather Blake</cp:lastModifiedBy>
  <cp:revision>107</cp:revision>
  <cp:lastPrinted>2015-06-05T13:13:34Z</cp:lastPrinted>
  <dcterms:created xsi:type="dcterms:W3CDTF">2015-06-03T17:53:09Z</dcterms:created>
  <dcterms:modified xsi:type="dcterms:W3CDTF">2025-08-21T13:11:59Z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0x01010099F42DF390522741AA258626E5F3EA09</vt:lpwstr>
  </property>
  <property fmtid="{D5CDD505-2E9C-101B-9397-08002B2CF9AE}" pid="3" name="Order">
    <vt:r8>100</vt:r8>
  </property>
</Properties>
</file>